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6"/>
  </p:sldMasterIdLst>
  <p:notesMasterIdLst>
    <p:notesMasterId r:id="rId27"/>
  </p:notesMasterIdLst>
  <p:sldIdLst>
    <p:sldId id="266" r:id="rId7"/>
    <p:sldId id="265" r:id="rId8"/>
    <p:sldId id="288" r:id="rId9"/>
    <p:sldId id="267" r:id="rId10"/>
    <p:sldId id="268" r:id="rId11"/>
    <p:sldId id="269" r:id="rId12"/>
    <p:sldId id="272" r:id="rId13"/>
    <p:sldId id="270" r:id="rId14"/>
    <p:sldId id="271" r:id="rId15"/>
    <p:sldId id="273" r:id="rId16"/>
    <p:sldId id="274" r:id="rId17"/>
    <p:sldId id="275" r:id="rId18"/>
    <p:sldId id="277" r:id="rId19"/>
    <p:sldId id="285" r:id="rId20"/>
    <p:sldId id="278" r:id="rId21"/>
    <p:sldId id="287" r:id="rId22"/>
    <p:sldId id="286" r:id="rId23"/>
    <p:sldId id="284" r:id="rId24"/>
    <p:sldId id="283" r:id="rId25"/>
    <p:sldId id="282" r:id="rId2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16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1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5" Type="http://schemas.openxmlformats.org/officeDocument/2006/relationships/customXml" Target="../customXml/item5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presProps" Target="presProp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tableStyles" Target="tableStyles.xml"/><Relationship Id="rId4" Type="http://schemas.openxmlformats.org/officeDocument/2006/relationships/customXml" Target="../customXml/item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580AEC-B8DC-47BE-9A8E-C2DFD1357C6B}" type="datetimeFigureOut">
              <a:rPr lang="en-GB" smtClean="0"/>
              <a:t>02/04/2019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82EE8F-357F-4C37-A7E7-20F12788BB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82630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EB9D48-8D2C-4A4D-B33D-2D6795D0DB6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2660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5F43C-D677-4429-887B-998FF075B881}" type="datetimeFigureOut">
              <a:rPr lang="en-GB" smtClean="0"/>
              <a:t>02/04/2019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92F1C-E812-4900-AE97-2C117BDA412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7189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5F43C-D677-4429-887B-998FF075B881}" type="datetimeFigureOut">
              <a:rPr lang="en-GB" smtClean="0"/>
              <a:t>02/04/2019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92F1C-E812-4900-AE97-2C117BDA412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46904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5F43C-D677-4429-887B-998FF075B881}" type="datetimeFigureOut">
              <a:rPr lang="en-GB" smtClean="0"/>
              <a:t>02/04/2019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92F1C-E812-4900-AE97-2C117BDA412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03371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5F43C-D677-4429-887B-998FF075B881}" type="datetimeFigureOut">
              <a:rPr lang="en-GB" smtClean="0"/>
              <a:t>02/04/2019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92F1C-E812-4900-AE97-2C117BDA412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0141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5F43C-D677-4429-887B-998FF075B881}" type="datetimeFigureOut">
              <a:rPr lang="en-GB" smtClean="0"/>
              <a:t>02/04/2019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92F1C-E812-4900-AE97-2C117BDA412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4230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5F43C-D677-4429-887B-998FF075B881}" type="datetimeFigureOut">
              <a:rPr lang="en-GB" smtClean="0"/>
              <a:t>02/04/2019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92F1C-E812-4900-AE97-2C117BDA412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05165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5F43C-D677-4429-887B-998FF075B881}" type="datetimeFigureOut">
              <a:rPr lang="en-GB" smtClean="0"/>
              <a:t>02/04/2019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92F1C-E812-4900-AE97-2C117BDA412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46713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5F43C-D677-4429-887B-998FF075B881}" type="datetimeFigureOut">
              <a:rPr lang="en-GB" smtClean="0"/>
              <a:t>02/04/2019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92F1C-E812-4900-AE97-2C117BDA412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754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5F43C-D677-4429-887B-998FF075B881}" type="datetimeFigureOut">
              <a:rPr lang="en-GB" smtClean="0"/>
              <a:t>02/04/2019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92F1C-E812-4900-AE97-2C117BDA412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37826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5F43C-D677-4429-887B-998FF075B881}" type="datetimeFigureOut">
              <a:rPr lang="en-GB" smtClean="0"/>
              <a:t>02/04/2019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92F1C-E812-4900-AE97-2C117BDA412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88114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5F43C-D677-4429-887B-998FF075B881}" type="datetimeFigureOut">
              <a:rPr lang="en-GB" smtClean="0"/>
              <a:t>02/04/2019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92F1C-E812-4900-AE97-2C117BDA412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238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25F43C-D677-4429-887B-998FF075B881}" type="datetimeFigureOut">
              <a:rPr lang="en-GB" smtClean="0"/>
              <a:t>02/04/2019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792F1C-E812-4900-AE97-2C117BDA412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6523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orporateBG-2015-titl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2571" cy="6858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-934" y="3261710"/>
            <a:ext cx="914257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 smtClean="0">
                <a:solidFill>
                  <a:srgbClr val="FFFFFF"/>
                </a:solidFill>
                <a:cs typeface="Verdana"/>
              </a:rPr>
              <a:t>Speaker</a:t>
            </a:r>
            <a:endParaRPr lang="en-GB" sz="2800" b="1" dirty="0" smtClean="0">
              <a:solidFill>
                <a:srgbClr val="FFFFFF"/>
              </a:solidFill>
              <a:cs typeface="Verdana"/>
            </a:endParaRPr>
          </a:p>
          <a:p>
            <a:pPr algn="ctr"/>
            <a:r>
              <a:rPr lang="en-GB" sz="2800" dirty="0" smtClean="0">
                <a:solidFill>
                  <a:srgbClr val="FFFFFF"/>
                </a:solidFill>
                <a:cs typeface="Verdana"/>
              </a:rPr>
              <a:t>Date</a:t>
            </a:r>
            <a:endParaRPr lang="en-GB" sz="2800" dirty="0">
              <a:solidFill>
                <a:srgbClr val="FFFFFF"/>
              </a:solidFill>
              <a:cs typeface="Verdan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1778" y="1484784"/>
            <a:ext cx="914257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800" b="1">
                <a:solidFill>
                  <a:schemeClr val="accent5"/>
                </a:solidFill>
              </a:defRPr>
            </a:lvl1pPr>
          </a:lstStyle>
          <a:p>
            <a:pPr algn="ctr"/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West Sussex Annual Public Health Report</a:t>
            </a:r>
          </a:p>
          <a:p>
            <a:pPr algn="ctr"/>
            <a:r>
              <a:rPr lang="en-US" sz="3600" dirty="0" smtClean="0">
                <a:solidFill>
                  <a:srgbClr val="00B0F0"/>
                </a:solidFill>
              </a:rPr>
              <a:t>Looking Through a Public Health Lens</a:t>
            </a:r>
            <a:endParaRPr lang="en-US" sz="36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467483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07" y="3583"/>
            <a:ext cx="8229600" cy="617105"/>
          </a:xfrm>
        </p:spPr>
        <p:txBody>
          <a:bodyPr>
            <a:normAutofit/>
          </a:bodyPr>
          <a:lstStyle/>
          <a:p>
            <a:pPr algn="l"/>
            <a:r>
              <a:rPr lang="en-GB" sz="2000" b="1" dirty="0" smtClean="0">
                <a:solidFill>
                  <a:srgbClr val="00B0F0"/>
                </a:solidFill>
              </a:rPr>
              <a:t>….what is happening locally?</a:t>
            </a:r>
            <a:endParaRPr lang="en-GB" sz="2000" b="1" dirty="0">
              <a:solidFill>
                <a:srgbClr val="00B0F0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274"/>
          <a:stretch/>
        </p:blipFill>
        <p:spPr>
          <a:xfrm>
            <a:off x="29142" y="548680"/>
            <a:ext cx="9100352" cy="6164560"/>
          </a:xfrm>
        </p:spPr>
      </p:pic>
    </p:spTree>
    <p:extLst>
      <p:ext uri="{BB962C8B-B14F-4D97-AF65-F5344CB8AC3E}">
        <p14:creationId xmlns:p14="http://schemas.microsoft.com/office/powerpoint/2010/main" val="263434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504" y="116632"/>
            <a:ext cx="8229600" cy="562074"/>
          </a:xfrm>
        </p:spPr>
        <p:txBody>
          <a:bodyPr>
            <a:normAutofit/>
          </a:bodyPr>
          <a:lstStyle/>
          <a:p>
            <a:pPr algn="l"/>
            <a:r>
              <a:rPr lang="en-GB" sz="2400" b="1" dirty="0" smtClean="0">
                <a:solidFill>
                  <a:srgbClr val="00B0F0"/>
                </a:solidFill>
              </a:rPr>
              <a:t>Example 2 – Falls and Fractures</a:t>
            </a:r>
            <a:endParaRPr lang="en-GB" sz="2400" b="1" dirty="0">
              <a:solidFill>
                <a:srgbClr val="00B0F0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50"/>
          <a:stretch/>
        </p:blipFill>
        <p:spPr>
          <a:xfrm>
            <a:off x="24341" y="620688"/>
            <a:ext cx="8869832" cy="5978557"/>
          </a:xfrm>
        </p:spPr>
      </p:pic>
    </p:spTree>
    <p:extLst>
      <p:ext uri="{BB962C8B-B14F-4D97-AF65-F5344CB8AC3E}">
        <p14:creationId xmlns:p14="http://schemas.microsoft.com/office/powerpoint/2010/main" val="4174046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566"/>
          <a:stretch/>
        </p:blipFill>
        <p:spPr>
          <a:xfrm>
            <a:off x="0" y="332656"/>
            <a:ext cx="9114169" cy="5832648"/>
          </a:xfrm>
        </p:spPr>
      </p:pic>
    </p:spTree>
    <p:extLst>
      <p:ext uri="{BB962C8B-B14F-4D97-AF65-F5344CB8AC3E}">
        <p14:creationId xmlns:p14="http://schemas.microsoft.com/office/powerpoint/2010/main" val="3313318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r="2946" b="5477"/>
          <a:stretch/>
        </p:blipFill>
        <p:spPr>
          <a:xfrm>
            <a:off x="0" y="0"/>
            <a:ext cx="8999979" cy="6381328"/>
          </a:xfrm>
        </p:spPr>
      </p:pic>
    </p:spTree>
    <p:extLst>
      <p:ext uri="{BB962C8B-B14F-4D97-AF65-F5344CB8AC3E}">
        <p14:creationId xmlns:p14="http://schemas.microsoft.com/office/powerpoint/2010/main" val="2030346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979" t="7157" b="10858"/>
          <a:stretch/>
        </p:blipFill>
        <p:spPr>
          <a:xfrm>
            <a:off x="2843808" y="116632"/>
            <a:ext cx="6120680" cy="6573444"/>
          </a:xfrm>
        </p:spPr>
      </p:pic>
      <p:sp>
        <p:nvSpPr>
          <p:cNvPr id="12" name="TextBox 11"/>
          <p:cNvSpPr txBox="1"/>
          <p:nvPr/>
        </p:nvSpPr>
        <p:spPr>
          <a:xfrm>
            <a:off x="179512" y="260648"/>
            <a:ext cx="27718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 smtClean="0">
                <a:solidFill>
                  <a:srgbClr val="00B0F0"/>
                </a:solidFill>
              </a:rPr>
              <a:t>Unhealthy behaviours</a:t>
            </a:r>
            <a:endParaRPr lang="en-GB" sz="3200" b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2055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3" r="1663" b="14616"/>
          <a:stretch/>
        </p:blipFill>
        <p:spPr>
          <a:xfrm>
            <a:off x="107504" y="0"/>
            <a:ext cx="8821488" cy="5513430"/>
          </a:xfrm>
        </p:spPr>
      </p:pic>
    </p:spTree>
    <p:extLst>
      <p:ext uri="{BB962C8B-B14F-4D97-AF65-F5344CB8AC3E}">
        <p14:creationId xmlns:p14="http://schemas.microsoft.com/office/powerpoint/2010/main" val="2324787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7" t="13725" r="56089" b="79510"/>
          <a:stretch/>
        </p:blipFill>
        <p:spPr>
          <a:xfrm>
            <a:off x="346360" y="1484784"/>
            <a:ext cx="8299787" cy="969928"/>
          </a:xfrm>
          <a:prstGeom prst="rect">
            <a:avLst/>
          </a:prstGeom>
          <a:ln w="31750">
            <a:solidFill>
              <a:srgbClr val="7030A0"/>
            </a:solidFill>
            <a:prstDash val="sysDot"/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57" t="39980" r="50905" b="50078"/>
          <a:stretch/>
        </p:blipFill>
        <p:spPr>
          <a:xfrm>
            <a:off x="334211" y="2708920"/>
            <a:ext cx="8217095" cy="126951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2" t="65500" r="50803" b="21389"/>
          <a:stretch/>
        </p:blipFill>
        <p:spPr>
          <a:xfrm>
            <a:off x="346360" y="4221088"/>
            <a:ext cx="8287639" cy="1673549"/>
          </a:xfrm>
          <a:prstGeom prst="rect">
            <a:avLst/>
          </a:prstGeom>
          <a:ln w="31750">
            <a:solidFill>
              <a:srgbClr val="7030A0"/>
            </a:solidFill>
            <a:prstDash val="sysDot"/>
          </a:ln>
        </p:spPr>
      </p:pic>
      <p:sp>
        <p:nvSpPr>
          <p:cNvPr id="3" name="TextBox 2"/>
          <p:cNvSpPr txBox="1"/>
          <p:nvPr/>
        </p:nvSpPr>
        <p:spPr>
          <a:xfrm>
            <a:off x="251520" y="188640"/>
            <a:ext cx="86409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 smtClean="0">
                <a:solidFill>
                  <a:srgbClr val="00B0F0"/>
                </a:solidFill>
              </a:rPr>
              <a:t>Co-benefits of tackling unhealthy behaviours….benefits don’t just sit in the “health sector”.</a:t>
            </a:r>
            <a:endParaRPr lang="en-GB" sz="2800" b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4739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93"/>
          <a:stretch/>
        </p:blipFill>
        <p:spPr>
          <a:xfrm>
            <a:off x="0" y="116632"/>
            <a:ext cx="9161712" cy="6237312"/>
          </a:xfrm>
        </p:spPr>
      </p:pic>
    </p:spTree>
    <p:extLst>
      <p:ext uri="{BB962C8B-B14F-4D97-AF65-F5344CB8AC3E}">
        <p14:creationId xmlns:p14="http://schemas.microsoft.com/office/powerpoint/2010/main" val="2169389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4" r="1361" b="3071"/>
          <a:stretch/>
        </p:blipFill>
        <p:spPr>
          <a:xfrm>
            <a:off x="79280" y="116632"/>
            <a:ext cx="9041258" cy="6336704"/>
          </a:xfrm>
        </p:spPr>
      </p:pic>
    </p:spTree>
    <p:extLst>
      <p:ext uri="{BB962C8B-B14F-4D97-AF65-F5344CB8AC3E}">
        <p14:creationId xmlns:p14="http://schemas.microsoft.com/office/powerpoint/2010/main" val="2895228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857"/>
          <a:stretch/>
        </p:blipFill>
        <p:spPr>
          <a:xfrm>
            <a:off x="-13083" y="188640"/>
            <a:ext cx="9157083" cy="5517232"/>
          </a:xfrm>
        </p:spPr>
      </p:pic>
    </p:spTree>
    <p:extLst>
      <p:ext uri="{BB962C8B-B14F-4D97-AF65-F5344CB8AC3E}">
        <p14:creationId xmlns:p14="http://schemas.microsoft.com/office/powerpoint/2010/main" val="3797950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5975" y="181349"/>
            <a:ext cx="82089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 smtClean="0">
                <a:solidFill>
                  <a:schemeClr val="accent5"/>
                </a:solidFill>
              </a:rPr>
              <a:t>What is a Annual Public Health Report?</a:t>
            </a:r>
            <a:endParaRPr lang="en-GB" sz="2800" b="1" dirty="0">
              <a:solidFill>
                <a:schemeClr val="accent5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51520" y="704569"/>
            <a:ext cx="8784976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 smtClean="0"/>
              <a:t>Director </a:t>
            </a:r>
            <a:r>
              <a:rPr lang="en-GB" sz="2800" dirty="0"/>
              <a:t>of Public Health </a:t>
            </a:r>
            <a:r>
              <a:rPr lang="en-GB" sz="2800" dirty="0" smtClean="0"/>
              <a:t>(DPH) has </a:t>
            </a:r>
            <a:r>
              <a:rPr lang="en-GB" sz="2800" dirty="0"/>
              <a:t>a statutory duty to write an Annual Public Health </a:t>
            </a:r>
            <a:r>
              <a:rPr lang="en-GB" sz="2800" dirty="0" smtClean="0"/>
              <a:t>Report.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 smtClean="0"/>
              <a:t>To detail the state </a:t>
            </a:r>
            <a:r>
              <a:rPr lang="en-GB" sz="2800" dirty="0"/>
              <a:t>of health within </a:t>
            </a:r>
            <a:r>
              <a:rPr lang="en-GB" sz="2800" dirty="0" smtClean="0"/>
              <a:t>the local population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 smtClean="0"/>
              <a:t>Report is independent view of the DPH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 smtClean="0"/>
              <a:t>Can highlight a specific issue, act as advocacy for the health of the population.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 smtClean="0"/>
              <a:t>Aimed at variety of audiences (and general lay audience)</a:t>
            </a:r>
          </a:p>
          <a:p>
            <a:endParaRPr lang="en-GB" sz="20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29997">
            <a:off x="4856549" y="4049732"/>
            <a:ext cx="3340730" cy="2187435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698713" y="4387617"/>
            <a:ext cx="42333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 smtClean="0"/>
              <a:t>Looking Through a Public Health Lens</a:t>
            </a:r>
          </a:p>
          <a:p>
            <a:endParaRPr lang="en-GB" sz="2400" b="1" dirty="0"/>
          </a:p>
        </p:txBody>
      </p:sp>
    </p:spTree>
    <p:extLst>
      <p:ext uri="{BB962C8B-B14F-4D97-AF65-F5344CB8AC3E}">
        <p14:creationId xmlns:p14="http://schemas.microsoft.com/office/powerpoint/2010/main" val="262985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95"/>
          <a:stretch/>
        </p:blipFill>
        <p:spPr>
          <a:xfrm>
            <a:off x="11427" y="188640"/>
            <a:ext cx="9058539" cy="6089983"/>
          </a:xfrm>
        </p:spPr>
      </p:pic>
    </p:spTree>
    <p:extLst>
      <p:ext uri="{BB962C8B-B14F-4D97-AF65-F5344CB8AC3E}">
        <p14:creationId xmlns:p14="http://schemas.microsoft.com/office/powerpoint/2010/main" val="3251231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11896" y="42934"/>
            <a:ext cx="8640960" cy="66787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 smtClean="0">
                <a:solidFill>
                  <a:srgbClr val="00B0F0"/>
                </a:solidFill>
              </a:rPr>
              <a:t>Key Messages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800" b="1" dirty="0" smtClean="0"/>
              <a:t>Need to live healthier - not just longer lives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8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800" b="1" dirty="0" smtClean="0"/>
              <a:t>Benefits need to be felt by all </a:t>
            </a:r>
            <a:r>
              <a:rPr lang="en-GB" sz="2800" dirty="0" smtClean="0"/>
              <a:t>– West Sussex has considerable inequalities in health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800" dirty="0" smtClean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GB" sz="2400" dirty="0" smtClean="0"/>
              <a:t>Life expectancy is 7.6 years lower for men in the most deprived areas (compared with least deprived areas) and 6.4 years lower for women.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GB" sz="2400" dirty="0" smtClean="0"/>
              <a:t>At county level 1 in 10 children live in poverty but in the most deprived areas this is 1 in 3</a:t>
            </a:r>
            <a:endParaRPr lang="en-GB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8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800" b="1" dirty="0" smtClean="0"/>
              <a:t>Public Health is everyone’s business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8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800" b="1" dirty="0" smtClean="0"/>
              <a:t>Health is not just about Healthcare</a:t>
            </a:r>
          </a:p>
        </p:txBody>
      </p:sp>
    </p:spTree>
    <p:extLst>
      <p:ext uri="{BB962C8B-B14F-4D97-AF65-F5344CB8AC3E}">
        <p14:creationId xmlns:p14="http://schemas.microsoft.com/office/powerpoint/2010/main" val="24754096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66" t="28635" r="1666" b="7101"/>
          <a:stretch/>
        </p:blipFill>
        <p:spPr>
          <a:xfrm>
            <a:off x="141716" y="260648"/>
            <a:ext cx="8892481" cy="6302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922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00" t="16354" r="1429" b="7773"/>
          <a:stretch/>
        </p:blipFill>
        <p:spPr>
          <a:xfrm>
            <a:off x="683568" y="88302"/>
            <a:ext cx="7200800" cy="6600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806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24" b="46500"/>
          <a:stretch/>
        </p:blipFill>
        <p:spPr>
          <a:xfrm>
            <a:off x="41853" y="908720"/>
            <a:ext cx="8601108" cy="5616624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63879" y="156281"/>
            <a:ext cx="85689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 smtClean="0"/>
              <a:t>A Whole Systems Approach to Public Health</a:t>
            </a:r>
            <a:endParaRPr lang="en-GB" sz="2400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3" t="28130" r="58689" b="61103"/>
          <a:stretch/>
        </p:blipFill>
        <p:spPr>
          <a:xfrm>
            <a:off x="4571999" y="617070"/>
            <a:ext cx="4443021" cy="894192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096184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20"/>
          <a:stretch/>
        </p:blipFill>
        <p:spPr>
          <a:xfrm>
            <a:off x="182948" y="836712"/>
            <a:ext cx="8964433" cy="5904656"/>
          </a:xfrm>
        </p:spPr>
      </p:pic>
      <p:pic>
        <p:nvPicPr>
          <p:cNvPr id="6" name="Content Placeholder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4" t="4329" r="52213" b="80759"/>
          <a:stretch/>
        </p:blipFill>
        <p:spPr>
          <a:xfrm>
            <a:off x="173832" y="137794"/>
            <a:ext cx="2906486" cy="67491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81" t="46971" r="75595" b="41925"/>
          <a:stretch/>
        </p:blipFill>
        <p:spPr>
          <a:xfrm>
            <a:off x="3275853" y="137794"/>
            <a:ext cx="1785257" cy="718457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5148064" y="166698"/>
            <a:ext cx="3865714" cy="6171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</a:lstStyle>
          <a:p>
            <a:pPr algn="l"/>
            <a:r>
              <a:rPr lang="en-GB" sz="2000" b="1" dirty="0" smtClean="0">
                <a:solidFill>
                  <a:srgbClr val="00B0F0"/>
                </a:solidFill>
              </a:rPr>
              <a:t>For each case study…why it is important…..</a:t>
            </a:r>
            <a:endParaRPr lang="en-GB" sz="2000" b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374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522"/>
          <a:stretch/>
        </p:blipFill>
        <p:spPr>
          <a:xfrm>
            <a:off x="0" y="1124744"/>
            <a:ext cx="9144000" cy="5401606"/>
          </a:xfrm>
          <a:prstGeom prst="rect">
            <a:avLst/>
          </a:prstGeom>
        </p:spPr>
      </p:pic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143508" y="188640"/>
            <a:ext cx="8856984" cy="617105"/>
          </a:xfrm>
        </p:spPr>
        <p:txBody>
          <a:bodyPr>
            <a:normAutofit fontScale="90000"/>
          </a:bodyPr>
          <a:lstStyle/>
          <a:p>
            <a:pPr algn="l"/>
            <a:r>
              <a:rPr lang="en-GB" sz="2000" b="1" dirty="0" smtClean="0">
                <a:solidFill>
                  <a:srgbClr val="00B0F0"/>
                </a:solidFill>
              </a:rPr>
              <a:t>….for each case study, 3 examples of effective action at individual</a:t>
            </a:r>
            <a:r>
              <a:rPr lang="en-GB" sz="2000" b="1" dirty="0">
                <a:solidFill>
                  <a:srgbClr val="00B0F0"/>
                </a:solidFill>
              </a:rPr>
              <a:t>, community and population </a:t>
            </a:r>
            <a:r>
              <a:rPr lang="en-GB" sz="2000" b="1" dirty="0" smtClean="0">
                <a:solidFill>
                  <a:srgbClr val="00B0F0"/>
                </a:solidFill>
              </a:rPr>
              <a:t>levels</a:t>
            </a:r>
            <a:endParaRPr lang="en-GB" sz="2000" b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8057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05"/>
          <a:stretch/>
        </p:blipFill>
        <p:spPr>
          <a:xfrm>
            <a:off x="0" y="617375"/>
            <a:ext cx="9158163" cy="6240625"/>
          </a:xfrm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79512" y="0"/>
            <a:ext cx="8229600" cy="617105"/>
          </a:xfrm>
        </p:spPr>
        <p:txBody>
          <a:bodyPr>
            <a:normAutofit/>
          </a:bodyPr>
          <a:lstStyle/>
          <a:p>
            <a:pPr algn="l"/>
            <a:r>
              <a:rPr lang="en-GB" sz="2000" b="1" dirty="0" smtClean="0">
                <a:solidFill>
                  <a:srgbClr val="00B0F0"/>
                </a:solidFill>
              </a:rPr>
              <a:t>Co-benefits…..</a:t>
            </a:r>
            <a:endParaRPr lang="en-GB" sz="2000" b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7184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an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item1.xml><?xml version="1.0" encoding="utf-8"?>
<?mso-contentType ?>
<SharedContentType xmlns="Microsoft.SharePoint.Taxonomy.ContentTypeSync" SourceId="73f0a195-02ac-4a72-b655-6664c0f36d60" ContentTypeId="0x01010008FB9B3217D433459C91B5CF793C1D79" PreviousValue="false"/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CSMeta2010Field xmlns="http://schemas.microsoft.com/sharepoint/v3">40474194-ecd1-4d0a-b1df-7cf4e5b826ac;2019-04-05 04:27:45;AUTOCLASSIFIED;WSCC Category:2019-04-05 04:27:45|False||AUTOCLASSIFIED|2019-04-05 04:27:45|UNDEFINED|00000000-0000-0000-0000-000000000000;False</CSMeta2010Field>
    <j5da7913ca98450ab299b9b62231058f xmlns="1209568c-8f7e-4a25-939e-4f22fd0c2b25">
      <Terms xmlns="http://schemas.microsoft.com/office/infopath/2007/PartnerControls">
        <TermInfo xmlns="http://schemas.microsoft.com/office/infopath/2007/PartnerControls">
          <TermName xmlns="http://schemas.microsoft.com/office/infopath/2007/PartnerControls">Community:Public Health</TermName>
          <TermId xmlns="http://schemas.microsoft.com/office/infopath/2007/PartnerControls">8f257a8a-2d06-48ff-b133-e6805a4f9da7</TermId>
        </TermInfo>
        <TermInfo xmlns="http://schemas.microsoft.com/office/infopath/2007/PartnerControls">
          <TermName xmlns="http://schemas.microsoft.com/office/infopath/2007/PartnerControls">Community:Health</TermName>
          <TermId xmlns="http://schemas.microsoft.com/office/infopath/2007/PartnerControls">078337a1-f6dd-4abe-a82e-cb20356222c1</TermId>
        </TermInfo>
        <TermInfo xmlns="http://schemas.microsoft.com/office/infopath/2007/PartnerControls">
          <TermName xmlns="http://schemas.microsoft.com/office/infopath/2007/PartnerControls">Community:Public Health:Socioeconomic determinants of Health:Inequalities</TermName>
          <TermId xmlns="http://schemas.microsoft.com/office/infopath/2007/PartnerControls">7455d5b7-b020-479e-bfcd-7268cea7fe7a</TermId>
        </TermInfo>
      </Terms>
    </j5da7913ca98450ab299b9b62231058f>
    <TaxCatchAll xmlns="1209568c-8f7e-4a25-939e-4f22fd0c2b25">
      <Value>10</Value>
      <Value>54</Value>
      <Value>233</Value>
    </TaxCatchAll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WSCC Document" ma:contentTypeID="0x01010008FB9B3217D433459C91B5CF793C1D79006DC92EA8DE6DA74DB037881B925BEA16" ma:contentTypeVersion="0" ma:contentTypeDescription="" ma:contentTypeScope="" ma:versionID="54519bc4ac44502683913ce527a098f1">
  <xsd:schema xmlns:xsd="http://www.w3.org/2001/XMLSchema" xmlns:xs="http://www.w3.org/2001/XMLSchema" xmlns:p="http://schemas.microsoft.com/office/2006/metadata/properties" xmlns:ns1="http://schemas.microsoft.com/sharepoint/v3" xmlns:ns2="1209568c-8f7e-4a25-939e-4f22fd0c2b25" targetNamespace="http://schemas.microsoft.com/office/2006/metadata/properties" ma:root="true" ma:fieldsID="f04673fdb785c505355dc3028254dfa8" ns1:_="" ns2:_="">
    <xsd:import namespace="http://schemas.microsoft.com/sharepoint/v3"/>
    <xsd:import namespace="1209568c-8f7e-4a25-939e-4f22fd0c2b25"/>
    <xsd:element name="properties">
      <xsd:complexType>
        <xsd:sequence>
          <xsd:element name="documentManagement">
            <xsd:complexType>
              <xsd:all>
                <xsd:element ref="ns2:j5da7913ca98450ab299b9b62231058f" minOccurs="0"/>
                <xsd:element ref="ns2:TaxCatchAll" minOccurs="0"/>
                <xsd:element ref="ns2:TaxCatchAllLabel" minOccurs="0"/>
                <xsd:element ref="ns1:CSMeta2010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CSMeta2010Field" ma:index="12" nillable="true" ma:displayName="Classification Status" ma:internalName="CSMeta2010Field" ma:readOnly="fals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209568c-8f7e-4a25-939e-4f22fd0c2b25" elementFormDefault="qualified">
    <xsd:import namespace="http://schemas.microsoft.com/office/2006/documentManagement/types"/>
    <xsd:import namespace="http://schemas.microsoft.com/office/infopath/2007/PartnerControls"/>
    <xsd:element name="j5da7913ca98450ab299b9b62231058f" ma:index="8" nillable="true" ma:taxonomy="true" ma:internalName="j5da7913ca98450ab299b9b62231058f" ma:taxonomyFieldName="WSCC_x0020_Category" ma:displayName="WSCC Category" ma:default="" ma:fieldId="{35da7913-ca98-450a-b299-b9b62231058f}" ma:taxonomyMulti="true" ma:sspId="73f0a195-02ac-4a72-b655-6664c0f36d60" ma:termSetId="7de65220-e004-4a12-a7da-04480380f20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axCatchAll" ma:index="9" nillable="true" ma:displayName="Taxonomy Catch All Column" ma:description="" ma:hidden="true" ma:list="{9087b8a5-b7c0-4e33-b356-9d62bce29a4a}" ma:internalName="TaxCatchAll" ma:showField="CatchAllData" ma:web="ed03de46-a594-4457-9414-413b168f401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0" nillable="true" ma:displayName="Taxonomy Catch All Column1" ma:description="" ma:hidden="true" ma:list="{9087b8a5-b7c0-4e33-b356-9d62bce29a4a}" ma:internalName="TaxCatchAllLabel" ma:readOnly="true" ma:showField="CatchAllDataLabel" ma:web="ed03de46-a594-4457-9414-413b168f401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5.xml><?xml version="1.0" encoding="utf-8"?>
<?mso-contentType ?>
<spe:Receivers xmlns:spe="http://schemas.microsoft.com/sharepoint/events">
  <Receiver>
    <Name>ItemUpdatedEventHandlerForConceptSearch</Name>
    <Synchronization>Asynchronous</Synchronization>
    <Type>10002</Type>
    <SequenceNumber>10001</SequenceNumber>
    <Assembly>conceptSearching.Sharepoint.ContentTypes2010, Version=1.0.0.0, Culture=neutral, PublicKeyToken=858f8f13980e4745</Assembly>
    <Class>conceptSearching.Sharepoint.ContentTypes2010.CSHandleEvent</Class>
    <Data/>
    <Filter/>
  </Receiver>
  <Receiver>
    <Name>ItemCheckedInEventHandlerForConceptSearch</Name>
    <Synchronization>Asynchronous</Synchronization>
    <Type>10004</Type>
    <SequenceNumber>10002</SequenceNumber>
    <Assembly>conceptSearching.Sharepoint.ContentTypes2010, Version=1.0.0.0, Culture=neutral, PublicKeyToken=858f8f13980e4745</Assembly>
    <Class>conceptSearching.Sharepoint.ContentTypes2010.CSHandleEvent</Class>
    <Data/>
    <Filter/>
  </Receiver>
  <Receiver>
    <Name>ItemUncheckedOutEventHandlerForConceptSearch</Name>
    <Synchronization>Asynchronous</Synchronization>
    <Type>10006</Type>
    <SequenceNumber>10003</SequenceNumber>
    <Assembly>conceptSearching.Sharepoint.ContentTypes2010, Version=1.0.0.0, Culture=neutral, PublicKeyToken=858f8f13980e4745</Assembly>
    <Class>conceptSearching.Sharepoint.ContentTypes2010.CSHandleEvent</Class>
    <Data/>
    <Filter/>
  </Receiver>
  <Receiver>
    <Name>ItemAddedEventHandlerForConceptSearch</Name>
    <Synchronization>Asynchronous</Synchronization>
    <Type>10001</Type>
    <SequenceNumber>10004</SequenceNumber>
    <Assembly>conceptSearching.Sharepoint.ContentTypes2010, Version=1.0.0.0, Culture=neutral, PublicKeyToken=858f8f13980e4745</Assembly>
    <Class>conceptSearching.Sharepoint.ContentTypes2010.CSHandleEvent</Class>
    <Data/>
    <Filter/>
  </Receiver>
  <Receiver>
    <Name>ItemFileMovedEventHandlerForConceptSearch</Name>
    <Synchronization>Asynchronous</Synchronization>
    <Type>10009</Type>
    <SequenceNumber>10005</SequenceNumber>
    <Assembly>conceptSearching.Sharepoint.ContentTypes2010, Version=1.0.0.0, Culture=neutral, PublicKeyToken=858f8f13980e4745</Assembly>
    <Class>conceptSearching.Sharepoint.ContentTypes2010.CSHandleEvent</Class>
    <Data/>
    <Filter/>
  </Receiver>
  <Receiver>
    <Name>ItemDeletedEventHandlerForConceptSearch</Name>
    <Synchronization>Asynchronous</Synchronization>
    <Type>10003</Type>
    <SequenceNumber>10006</SequenceNumber>
    <Assembly>conceptSearching.Sharepoint.ContentTypes2010, Version=1.0.0.0, Culture=neutral, PublicKeyToken=858f8f13980e4745</Assembly>
    <Class>conceptSearching.Sharepoint.ContentTypes2010.CSHandleEvent</Class>
    <Data/>
    <Filter/>
  </Receiver>
</spe:Receivers>
</file>

<file path=customXml/itemProps1.xml><?xml version="1.0" encoding="utf-8"?>
<ds:datastoreItem xmlns:ds="http://schemas.openxmlformats.org/officeDocument/2006/customXml" ds:itemID="{DA63B7C8-CC99-4F32-816E-55B41A3AB7E4}"/>
</file>

<file path=customXml/itemProps2.xml><?xml version="1.0" encoding="utf-8"?>
<ds:datastoreItem xmlns:ds="http://schemas.openxmlformats.org/officeDocument/2006/customXml" ds:itemID="{168F3D94-B36E-434D-930C-EA866C4601D4}"/>
</file>

<file path=customXml/itemProps3.xml><?xml version="1.0" encoding="utf-8"?>
<ds:datastoreItem xmlns:ds="http://schemas.openxmlformats.org/officeDocument/2006/customXml" ds:itemID="{EE6C0608-F866-49AB-A080-FE893842670A}"/>
</file>

<file path=customXml/itemProps4.xml><?xml version="1.0" encoding="utf-8"?>
<ds:datastoreItem xmlns:ds="http://schemas.openxmlformats.org/officeDocument/2006/customXml" ds:itemID="{730EAA9E-3BC8-413D-885A-21526308AAC4}"/>
</file>

<file path=customXml/itemProps5.xml><?xml version="1.0" encoding="utf-8"?>
<ds:datastoreItem xmlns:ds="http://schemas.openxmlformats.org/officeDocument/2006/customXml" ds:itemID="{BA55C50F-2934-470A-86B3-33F78721C871}"/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632</TotalTime>
  <Words>242</Words>
  <Application>Microsoft Office PowerPoint</Application>
  <PresentationFormat>On-screen Show (4:3)</PresentationFormat>
  <Paragraphs>32</Paragraphs>
  <Slides>20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Blank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….for each case study, 3 examples of effective action at individual, community and population levels</vt:lpstr>
      <vt:lpstr>Co-benefits…..</vt:lpstr>
      <vt:lpstr>….what is happening locally?</vt:lpstr>
      <vt:lpstr>Example 2 – Falls and Fractures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WSCC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Jacqueline Clay</dc:creator>
  <cp:lastModifiedBy>Jacqueline Clay</cp:lastModifiedBy>
  <cp:revision>24</cp:revision>
  <dcterms:created xsi:type="dcterms:W3CDTF">2018-10-30T12:12:10Z</dcterms:created>
  <dcterms:modified xsi:type="dcterms:W3CDTF">2019-04-02T15:52:47Z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0x01010008FB9B3217D433459C91B5CF793C1D79006DC92EA8DE6DA74DB037881B925BEA16</vt:lpwstr>
  </property>
  <property fmtid="{D5CDD505-2E9C-101B-9397-08002B2CF9AE}" pid="3" name="WSCC Category">
    <vt:lpwstr>10;#Community:Public Health|8f257a8a-2d06-48ff-b133-e6805a4f9da7;#54;#Community:Health|078337a1-f6dd-4abe-a82e-cb20356222c1;#233;#Community:Public Health:Socioeconomic determinants of Health:Inequalities|7455d5b7-b020-479e-bfcd-7268cea7fe7a</vt:lpwstr>
  </property>
</Properties>
</file>

<file path=docProps/thumbnail.jpeg>
</file>